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0" r:id="rId2"/>
    <p:sldId id="267" r:id="rId3"/>
    <p:sldId id="262" r:id="rId4"/>
    <p:sldId id="263" r:id="rId5"/>
    <p:sldId id="295" r:id="rId6"/>
    <p:sldId id="299" r:id="rId7"/>
    <p:sldId id="298" r:id="rId8"/>
    <p:sldId id="300" r:id="rId9"/>
    <p:sldId id="301" r:id="rId10"/>
    <p:sldId id="302" r:id="rId11"/>
    <p:sldId id="303" r:id="rId12"/>
    <p:sldId id="304" r:id="rId13"/>
    <p:sldId id="306" r:id="rId14"/>
    <p:sldId id="305" r:id="rId15"/>
    <p:sldId id="266" r:id="rId16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0EBE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292-9067-4271-8399-9C6B9837992A}" type="datetimeFigureOut">
              <a:rPr lang="he-IL" smtClean="0"/>
              <a:t>ה'/תשרי/תשע"ט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D8AB8-8312-4ADA-89A2-D67B0BE8A91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90782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292-9067-4271-8399-9C6B9837992A}" type="datetimeFigureOut">
              <a:rPr lang="he-IL" smtClean="0"/>
              <a:t>ה'/תשרי/תשע"ט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D8AB8-8312-4ADA-89A2-D67B0BE8A91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46419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292-9067-4271-8399-9C6B9837992A}" type="datetimeFigureOut">
              <a:rPr lang="he-IL" smtClean="0"/>
              <a:t>ה'/תשרי/תשע"ט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D8AB8-8312-4ADA-89A2-D67B0BE8A91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20016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292-9067-4271-8399-9C6B9837992A}" type="datetimeFigureOut">
              <a:rPr lang="he-IL" smtClean="0"/>
              <a:t>ה'/תשרי/תשע"ט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D8AB8-8312-4ADA-89A2-D67B0BE8A91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58771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292-9067-4271-8399-9C6B9837992A}" type="datetimeFigureOut">
              <a:rPr lang="he-IL" smtClean="0"/>
              <a:t>ה'/תשרי/תשע"ט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D8AB8-8312-4ADA-89A2-D67B0BE8A91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82519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292-9067-4271-8399-9C6B9837992A}" type="datetimeFigureOut">
              <a:rPr lang="he-IL" smtClean="0"/>
              <a:t>ה'/תשרי/תשע"ט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D8AB8-8312-4ADA-89A2-D67B0BE8A91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59983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292-9067-4271-8399-9C6B9837992A}" type="datetimeFigureOut">
              <a:rPr lang="he-IL" smtClean="0"/>
              <a:t>ה'/תשרי/תשע"ט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D8AB8-8312-4ADA-89A2-D67B0BE8A91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16327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292-9067-4271-8399-9C6B9837992A}" type="datetimeFigureOut">
              <a:rPr lang="he-IL" smtClean="0"/>
              <a:t>ה'/תשרי/תשע"ט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D8AB8-8312-4ADA-89A2-D67B0BE8A91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5979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292-9067-4271-8399-9C6B9837992A}" type="datetimeFigureOut">
              <a:rPr lang="he-IL" smtClean="0"/>
              <a:t>ה'/תשרי/תשע"ט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D8AB8-8312-4ADA-89A2-D67B0BE8A91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10515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292-9067-4271-8399-9C6B9837992A}" type="datetimeFigureOut">
              <a:rPr lang="he-IL" smtClean="0"/>
              <a:t>ה'/תשרי/תשע"ט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D8AB8-8312-4ADA-89A2-D67B0BE8A91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50041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292-9067-4271-8399-9C6B9837992A}" type="datetimeFigureOut">
              <a:rPr lang="he-IL" smtClean="0"/>
              <a:t>ה'/תשרי/תשע"ט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D8AB8-8312-4ADA-89A2-D67B0BE8A91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79313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A9292-9067-4271-8399-9C6B9837992A}" type="datetimeFigureOut">
              <a:rPr lang="he-IL" smtClean="0"/>
              <a:t>ה'/תשרי/תשע"ט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D8AB8-8312-4ADA-89A2-D67B0BE8A91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7809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8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20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22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22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hyperlink" Target="mailto:isomgroup1963@gmail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1880" y="1885325"/>
            <a:ext cx="1431142" cy="327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654" y="2101349"/>
            <a:ext cx="1378722" cy="301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644008" y="3543250"/>
            <a:ext cx="208823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/>
              <a:t>אפליקציה לביצוע </a:t>
            </a:r>
          </a:p>
          <a:p>
            <a:r>
              <a:rPr lang="he-IL" b="1" dirty="0"/>
              <a:t>מבדקים/ביקורות</a:t>
            </a:r>
          </a:p>
          <a:p>
            <a:r>
              <a:rPr lang="he-IL" b="1" dirty="0"/>
              <a:t>דרך הסמארטפון</a:t>
            </a:r>
          </a:p>
          <a:p>
            <a:r>
              <a:rPr lang="he-IL" b="1" dirty="0"/>
              <a:t>והמרתם לדו"ח כתוב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CCD08706-94EC-41D2-ACF4-9585CF820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022" y="764704"/>
            <a:ext cx="1737210" cy="1696686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6C55363-2621-429D-AE4F-B66D1326C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3862" y="3176953"/>
            <a:ext cx="2552700" cy="409575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A996D824-DED6-4ED6-8FF7-583CE8FBDFC2}"/>
              </a:ext>
            </a:extLst>
          </p:cNvPr>
          <p:cNvSpPr/>
          <p:nvPr/>
        </p:nvSpPr>
        <p:spPr>
          <a:xfrm>
            <a:off x="4923022" y="764704"/>
            <a:ext cx="1737210" cy="169668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2DFAD3E5-F74D-4B33-9572-014D0A3B2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44624"/>
            <a:ext cx="2120770" cy="620713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F15538FB-49B8-4E5D-9D0C-0AA2B85DE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500892"/>
            <a:ext cx="2124075" cy="186848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F51B7445-CF82-4115-862B-487F20473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378159"/>
            <a:ext cx="2124075" cy="143986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8661D554-2631-4D59-A83A-FD321ABC2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" y="692696"/>
            <a:ext cx="2124075" cy="159744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F520A6D8-25D6-45E5-91DA-9C278750AD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72" y="701476"/>
            <a:ext cx="2124075" cy="1593056"/>
          </a:xfrm>
          <a:prstGeom prst="rect">
            <a:avLst/>
          </a:prstGeom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B6D2D925-3087-4CB4-991A-8AB58E229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" y="2331870"/>
            <a:ext cx="2124075" cy="116024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1B92CF-0D36-456A-9EC4-C038704A2DFE}"/>
              </a:ext>
            </a:extLst>
          </p:cNvPr>
          <p:cNvSpPr txBox="1"/>
          <p:nvPr/>
        </p:nvSpPr>
        <p:spPr>
          <a:xfrm>
            <a:off x="1378925" y="6381328"/>
            <a:ext cx="708150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b="1" dirty="0"/>
              <a:t>קב' יישום, הזית 18 </a:t>
            </a:r>
            <a:r>
              <a:rPr lang="he-IL" sz="1400" b="1" dirty="0" err="1"/>
              <a:t>אורנית</a:t>
            </a:r>
            <a:r>
              <a:rPr lang="he-IL" sz="1400" b="1" dirty="0"/>
              <a:t>, 0545-620582, </a:t>
            </a:r>
            <a:r>
              <a:rPr lang="en-US" sz="1400" b="1" dirty="0"/>
              <a:t>isomgroup1963@gmail.com</a:t>
            </a:r>
            <a:endParaRPr lang="he-IL" sz="1400" b="1" dirty="0"/>
          </a:p>
        </p:txBody>
      </p:sp>
    </p:spTree>
    <p:extLst>
      <p:ext uri="{BB962C8B-B14F-4D97-AF65-F5344CB8AC3E}">
        <p14:creationId xmlns:p14="http://schemas.microsoft.com/office/powerpoint/2010/main" val="361272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E562FB7C-1B62-4399-9F3F-2E9764154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544" y="1814722"/>
            <a:ext cx="2979584" cy="4743450"/>
          </a:xfrm>
          <a:prstGeom prst="rect">
            <a:avLst/>
          </a:prstGeom>
        </p:spPr>
      </p:pic>
      <p:sp>
        <p:nvSpPr>
          <p:cNvPr id="6" name="אליפסה 5">
            <a:extLst>
              <a:ext uri="{FF2B5EF4-FFF2-40B4-BE49-F238E27FC236}">
                <a16:creationId xmlns:a16="http://schemas.microsoft.com/office/drawing/2014/main" id="{289BB018-8EC0-4EE0-A22D-5BDECD6D94C0}"/>
              </a:ext>
            </a:extLst>
          </p:cNvPr>
          <p:cNvSpPr/>
          <p:nvPr/>
        </p:nvSpPr>
        <p:spPr>
          <a:xfrm>
            <a:off x="3286287" y="3972692"/>
            <a:ext cx="948049" cy="427509"/>
          </a:xfrm>
          <a:prstGeom prst="ellipse">
            <a:avLst/>
          </a:prstGeom>
          <a:noFill/>
          <a:ln w="38100">
            <a:solidFill>
              <a:srgbClr val="270E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27A7C2-823F-4684-924B-3A81655B3267}"/>
              </a:ext>
            </a:extLst>
          </p:cNvPr>
          <p:cNvSpPr txBox="1"/>
          <p:nvPr/>
        </p:nvSpPr>
        <p:spPr>
          <a:xfrm>
            <a:off x="3531041" y="1827308"/>
            <a:ext cx="5042727" cy="507831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u="sng" dirty="0"/>
              <a:t>6</a:t>
            </a:r>
            <a:r>
              <a:rPr lang="he-IL" b="1" u="sng" dirty="0"/>
              <a:t>.</a:t>
            </a:r>
            <a:r>
              <a:rPr lang="he-IL" b="1" dirty="0"/>
              <a:t> הקלט את דבריך, </a:t>
            </a:r>
          </a:p>
          <a:p>
            <a:endParaRPr lang="he-IL" b="1" dirty="0"/>
          </a:p>
          <a:p>
            <a:r>
              <a:rPr lang="he-IL" b="1" dirty="0"/>
              <a:t>    לאחר סיום ההקלטה, </a:t>
            </a:r>
          </a:p>
          <a:p>
            <a:endParaRPr lang="he-IL" b="1" dirty="0"/>
          </a:p>
          <a:p>
            <a:r>
              <a:rPr lang="he-IL" b="1" dirty="0"/>
              <a:t>    יופיע הטקסט על המסך.</a:t>
            </a:r>
          </a:p>
          <a:p>
            <a:endParaRPr lang="he-IL" b="1" dirty="0"/>
          </a:p>
          <a:p>
            <a:r>
              <a:rPr lang="he-IL" b="1" dirty="0"/>
              <a:t>    </a:t>
            </a:r>
          </a:p>
          <a:p>
            <a:endParaRPr lang="he-IL" b="1" dirty="0"/>
          </a:p>
          <a:p>
            <a:endParaRPr lang="he-IL" b="1" dirty="0"/>
          </a:p>
          <a:p>
            <a:endParaRPr lang="he-IL" b="1" dirty="0"/>
          </a:p>
          <a:p>
            <a:endParaRPr lang="he-IL" b="1" dirty="0"/>
          </a:p>
          <a:p>
            <a:r>
              <a:rPr lang="he-IL" b="1" dirty="0"/>
              <a:t>    במידה וטעית, </a:t>
            </a:r>
          </a:p>
          <a:p>
            <a:endParaRPr lang="he-IL" b="1" dirty="0"/>
          </a:p>
          <a:p>
            <a:r>
              <a:rPr lang="he-IL" b="1" dirty="0"/>
              <a:t>    תוכל לתקן (כולל ידנית).</a:t>
            </a:r>
          </a:p>
          <a:p>
            <a:endParaRPr lang="he-IL" b="1" dirty="0"/>
          </a:p>
          <a:p>
            <a:r>
              <a:rPr lang="he-IL" b="1" dirty="0"/>
              <a:t>    במידה ותקין, לחץ '</a:t>
            </a:r>
            <a:r>
              <a:rPr lang="he-IL" b="1" dirty="0">
                <a:solidFill>
                  <a:srgbClr val="270EBE"/>
                </a:solidFill>
              </a:rPr>
              <a:t>הוסף</a:t>
            </a:r>
            <a:r>
              <a:rPr lang="he-IL" b="1" dirty="0"/>
              <a:t>'.</a:t>
            </a:r>
          </a:p>
          <a:p>
            <a:endParaRPr lang="he-IL" b="1" dirty="0"/>
          </a:p>
          <a:p>
            <a:r>
              <a:rPr lang="en-US" b="1" dirty="0"/>
              <a:t>     </a:t>
            </a:r>
            <a:endParaRPr lang="he-IL" b="1" dirty="0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DB2C0ED4-7146-4DF8-8C9C-1884C7D1469F}"/>
              </a:ext>
            </a:extLst>
          </p:cNvPr>
          <p:cNvSpPr/>
          <p:nvPr/>
        </p:nvSpPr>
        <p:spPr>
          <a:xfrm>
            <a:off x="2318852" y="404954"/>
            <a:ext cx="44133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200" b="1" dirty="0"/>
              <a:t>אופן השימוש באפליקציית</a:t>
            </a: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DEF78F29-4B6D-4A95-8D2B-5531D100B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20675"/>
            <a:ext cx="1740547" cy="1199795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213EFE85-B3ED-4E0C-9555-71F60FC83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420" y="942284"/>
            <a:ext cx="2552700" cy="409575"/>
          </a:xfrm>
          <a:prstGeom prst="rect">
            <a:avLst/>
          </a:prstGeom>
        </p:spPr>
      </p:pic>
      <p:sp>
        <p:nvSpPr>
          <p:cNvPr id="12" name="AutoShape 6" descr="תוצאת תמונה עבור כתיבה">
            <a:extLst>
              <a:ext uri="{FF2B5EF4-FFF2-40B4-BE49-F238E27FC236}">
                <a16:creationId xmlns:a16="http://schemas.microsoft.com/office/drawing/2014/main" id="{2ABE3807-0D6B-4AE9-A2CF-E526F09858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0487" y="1587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145846-2ED0-4E25-8431-5652C0ADF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44624"/>
            <a:ext cx="2120770" cy="620713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F42F0F5F-3223-4746-BDB3-4236E9791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500892"/>
            <a:ext cx="2124075" cy="186848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57CC7EB2-D8E8-4D53-95AD-17F1E3A9A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378159"/>
            <a:ext cx="2124075" cy="143986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4CC795D7-A850-4307-9746-E2D21A3FA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" y="692696"/>
            <a:ext cx="2124075" cy="159744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076C9803-DF8A-4F4E-ADFC-113D6A7B01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72" y="701476"/>
            <a:ext cx="2124075" cy="1593056"/>
          </a:xfrm>
          <a:prstGeom prst="rect">
            <a:avLst/>
          </a:prstGeom>
        </p:spPr>
      </p:pic>
      <p:pic>
        <p:nvPicPr>
          <p:cNvPr id="18" name="Picture 19">
            <a:extLst>
              <a:ext uri="{FF2B5EF4-FFF2-40B4-BE49-F238E27FC236}">
                <a16:creationId xmlns:a16="http://schemas.microsoft.com/office/drawing/2014/main" id="{62F09145-7B68-4686-8368-075B195A7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" y="2331870"/>
            <a:ext cx="2124075" cy="116024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29395B00-E8E2-441E-AA35-ED01FB0CAE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4270" y="3500892"/>
            <a:ext cx="1584176" cy="107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1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0673F6B1-D662-47B3-86CB-7926F5BC0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475" y="1905101"/>
            <a:ext cx="2808312" cy="47434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7762C1-DCD5-4441-8612-054BF1B8A07A}"/>
              </a:ext>
            </a:extLst>
          </p:cNvPr>
          <p:cNvSpPr txBox="1"/>
          <p:nvPr/>
        </p:nvSpPr>
        <p:spPr>
          <a:xfrm>
            <a:off x="3633729" y="1998629"/>
            <a:ext cx="5042727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u="sng" dirty="0"/>
              <a:t>7</a:t>
            </a:r>
            <a:r>
              <a:rPr lang="he-IL" b="1" u="sng" dirty="0"/>
              <a:t>.</a:t>
            </a:r>
            <a:r>
              <a:rPr lang="he-IL" b="1" dirty="0"/>
              <a:t> הטקסט מופיע בתא המבוקש.</a:t>
            </a:r>
          </a:p>
          <a:p>
            <a:endParaRPr lang="he-IL" b="1" dirty="0"/>
          </a:p>
          <a:p>
            <a:r>
              <a:rPr lang="he-IL" b="1" dirty="0"/>
              <a:t>    בגמר המבדק, לשמירת הדו"ח </a:t>
            </a:r>
          </a:p>
          <a:p>
            <a:endParaRPr lang="he-IL" b="1" dirty="0"/>
          </a:p>
          <a:p>
            <a:r>
              <a:rPr lang="he-IL" b="1" dirty="0"/>
              <a:t>    לחץ בתחתית המסך על </a:t>
            </a:r>
          </a:p>
          <a:p>
            <a:endParaRPr lang="he-IL" b="1" dirty="0"/>
          </a:p>
          <a:p>
            <a:r>
              <a:rPr lang="en-US" b="1" dirty="0"/>
              <a:t>     </a:t>
            </a:r>
            <a:endParaRPr lang="he-IL" b="1" dirty="0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48A8F5E4-6719-4328-8240-0291FE4D56CD}"/>
              </a:ext>
            </a:extLst>
          </p:cNvPr>
          <p:cNvSpPr/>
          <p:nvPr/>
        </p:nvSpPr>
        <p:spPr>
          <a:xfrm>
            <a:off x="2318852" y="404954"/>
            <a:ext cx="44133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200" b="1" dirty="0"/>
              <a:t>אופן השימוש באפליקציית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71DCE780-A4C8-4DED-BF8C-725EAD07E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20675"/>
            <a:ext cx="1740547" cy="119979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F0B1CC8-DD63-4849-A2AB-F9272244E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420" y="942284"/>
            <a:ext cx="2552700" cy="409575"/>
          </a:xfrm>
          <a:prstGeom prst="rect">
            <a:avLst/>
          </a:prstGeom>
        </p:spPr>
      </p:pic>
      <p:sp>
        <p:nvSpPr>
          <p:cNvPr id="8" name="אליפסה 7">
            <a:extLst>
              <a:ext uri="{FF2B5EF4-FFF2-40B4-BE49-F238E27FC236}">
                <a16:creationId xmlns:a16="http://schemas.microsoft.com/office/drawing/2014/main" id="{FD8BDEC9-119D-4445-8349-8A41F9597C4C}"/>
              </a:ext>
            </a:extLst>
          </p:cNvPr>
          <p:cNvSpPr/>
          <p:nvPr/>
        </p:nvSpPr>
        <p:spPr>
          <a:xfrm>
            <a:off x="3779912" y="5517232"/>
            <a:ext cx="587786" cy="576064"/>
          </a:xfrm>
          <a:prstGeom prst="ellipse">
            <a:avLst/>
          </a:prstGeom>
          <a:noFill/>
          <a:ln w="38100">
            <a:solidFill>
              <a:srgbClr val="270E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1DF43E3E-1968-4D33-A2BE-63752224F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120" y="3148111"/>
            <a:ext cx="418344" cy="363091"/>
          </a:xfrm>
          <a:prstGeom prst="rect">
            <a:avLst/>
          </a:prstGeom>
        </p:spPr>
      </p:pic>
      <p:sp>
        <p:nvSpPr>
          <p:cNvPr id="9" name="אליפסה 8">
            <a:extLst>
              <a:ext uri="{FF2B5EF4-FFF2-40B4-BE49-F238E27FC236}">
                <a16:creationId xmlns:a16="http://schemas.microsoft.com/office/drawing/2014/main" id="{8A79687C-8272-463A-9ECB-AEBA668CEF03}"/>
              </a:ext>
            </a:extLst>
          </p:cNvPr>
          <p:cNvSpPr/>
          <p:nvPr/>
        </p:nvSpPr>
        <p:spPr>
          <a:xfrm>
            <a:off x="5508104" y="3068960"/>
            <a:ext cx="604377" cy="521395"/>
          </a:xfrm>
          <a:prstGeom prst="ellipse">
            <a:avLst/>
          </a:prstGeom>
          <a:noFill/>
          <a:ln w="38100">
            <a:solidFill>
              <a:srgbClr val="270E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AutoShape 6" descr="תוצאת תמונה עבור כתיבה">
            <a:extLst>
              <a:ext uri="{FF2B5EF4-FFF2-40B4-BE49-F238E27FC236}">
                <a16:creationId xmlns:a16="http://schemas.microsoft.com/office/drawing/2014/main" id="{443247F3-72EC-43C2-AEFE-60261647D7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0487" y="1587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89D98E7F-5F8E-439E-8605-E287351B3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44624"/>
            <a:ext cx="2120770" cy="620713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EFCEADCD-1E26-4274-96C5-E2E72610B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500892"/>
            <a:ext cx="2124075" cy="186848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5ECBF4CD-27DA-4469-9B0F-C58A656ED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378159"/>
            <a:ext cx="2124075" cy="143986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DF6447-4479-458B-85FB-BDA4AF76C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" y="692696"/>
            <a:ext cx="2124075" cy="159744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EEE33D18-2D8E-40EF-A838-FE5DFF2752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72" y="701476"/>
            <a:ext cx="2124075" cy="1593056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C564FEEC-06FE-4927-A3C4-EEE0CDA2B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" y="2331870"/>
            <a:ext cx="2124075" cy="116024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59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4236958D-A233-406C-8900-358D516E1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1" y="2277565"/>
            <a:ext cx="2952328" cy="45141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26A314-885C-453F-AA1B-4FACB44EF014}"/>
              </a:ext>
            </a:extLst>
          </p:cNvPr>
          <p:cNvSpPr txBox="1"/>
          <p:nvPr/>
        </p:nvSpPr>
        <p:spPr>
          <a:xfrm>
            <a:off x="3633729" y="1998629"/>
            <a:ext cx="5042727" cy="2585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u="sng" dirty="0"/>
              <a:t>8</a:t>
            </a:r>
            <a:r>
              <a:rPr lang="he-IL" b="1" u="sng" dirty="0"/>
              <a:t>.</a:t>
            </a:r>
            <a:r>
              <a:rPr lang="he-IL" b="1" dirty="0"/>
              <a:t> נפתח אוטומטית מסך הגדרת שם.</a:t>
            </a:r>
          </a:p>
          <a:p>
            <a:endParaRPr lang="he-IL" b="1" dirty="0"/>
          </a:p>
          <a:p>
            <a:r>
              <a:rPr lang="he-IL" b="1" dirty="0"/>
              <a:t>    לדוגמא </a:t>
            </a:r>
            <a:r>
              <a:rPr lang="en-US" b="1" dirty="0">
                <a:solidFill>
                  <a:srgbClr val="270EBE"/>
                </a:solidFill>
              </a:rPr>
              <a:t>template.xls</a:t>
            </a:r>
            <a:endParaRPr lang="he-IL" b="1" dirty="0">
              <a:solidFill>
                <a:srgbClr val="270EBE"/>
              </a:solidFill>
            </a:endParaRPr>
          </a:p>
          <a:p>
            <a:endParaRPr lang="he-IL" b="1" dirty="0"/>
          </a:p>
          <a:p>
            <a:r>
              <a:rPr lang="he-IL" b="1" dirty="0"/>
              <a:t>    נלחץ '</a:t>
            </a:r>
            <a:r>
              <a:rPr lang="he-IL" b="1" dirty="0">
                <a:solidFill>
                  <a:srgbClr val="270EBE"/>
                </a:solidFill>
              </a:rPr>
              <a:t>אישור</a:t>
            </a:r>
            <a:r>
              <a:rPr lang="he-IL" b="1" dirty="0"/>
              <a:t>' </a:t>
            </a:r>
          </a:p>
          <a:p>
            <a:endParaRPr lang="he-IL" b="1" dirty="0"/>
          </a:p>
          <a:p>
            <a:r>
              <a:rPr lang="he-IL" b="1" dirty="0"/>
              <a:t>    לשמירה ב-</a:t>
            </a:r>
            <a:r>
              <a:rPr lang="en-US" b="1" dirty="0"/>
              <a:t>Drive</a:t>
            </a:r>
            <a:endParaRPr lang="he-IL" b="1" dirty="0"/>
          </a:p>
          <a:p>
            <a:endParaRPr lang="he-IL" b="1" dirty="0"/>
          </a:p>
          <a:p>
            <a:r>
              <a:rPr lang="en-US" b="1" dirty="0"/>
              <a:t>     </a:t>
            </a:r>
            <a:endParaRPr lang="he-IL" b="1" dirty="0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30DC4D58-F39F-4A81-A61D-C4228F383A50}"/>
              </a:ext>
            </a:extLst>
          </p:cNvPr>
          <p:cNvSpPr/>
          <p:nvPr/>
        </p:nvSpPr>
        <p:spPr>
          <a:xfrm>
            <a:off x="2318852" y="404954"/>
            <a:ext cx="44133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200" b="1" dirty="0"/>
              <a:t>אופן השימוש באפליקציית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1FC7DBC3-FC34-43D7-B265-3866409F8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20675"/>
            <a:ext cx="1740547" cy="119979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652DB80-7A12-48B1-B100-84C093D0D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420" y="942284"/>
            <a:ext cx="2552700" cy="409575"/>
          </a:xfrm>
          <a:prstGeom prst="rect">
            <a:avLst/>
          </a:prstGeom>
        </p:spPr>
      </p:pic>
      <p:sp>
        <p:nvSpPr>
          <p:cNvPr id="9" name="אליפסה 8">
            <a:extLst>
              <a:ext uri="{FF2B5EF4-FFF2-40B4-BE49-F238E27FC236}">
                <a16:creationId xmlns:a16="http://schemas.microsoft.com/office/drawing/2014/main" id="{4C104AD4-AC97-4E9D-BBD9-F11685B1EFD7}"/>
              </a:ext>
            </a:extLst>
          </p:cNvPr>
          <p:cNvSpPr/>
          <p:nvPr/>
        </p:nvSpPr>
        <p:spPr>
          <a:xfrm>
            <a:off x="3203848" y="4511305"/>
            <a:ext cx="565054" cy="521395"/>
          </a:xfrm>
          <a:prstGeom prst="ellipse">
            <a:avLst/>
          </a:prstGeom>
          <a:noFill/>
          <a:ln w="38100">
            <a:solidFill>
              <a:srgbClr val="270E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A7E28000-56E6-40B0-9DA0-E42615B4B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3645024"/>
            <a:ext cx="342401" cy="311274"/>
          </a:xfrm>
          <a:prstGeom prst="rect">
            <a:avLst/>
          </a:prstGeom>
        </p:spPr>
      </p:pic>
      <p:sp>
        <p:nvSpPr>
          <p:cNvPr id="11" name="AutoShape 6" descr="תוצאת תמונה עבור כתיבה">
            <a:extLst>
              <a:ext uri="{FF2B5EF4-FFF2-40B4-BE49-F238E27FC236}">
                <a16:creationId xmlns:a16="http://schemas.microsoft.com/office/drawing/2014/main" id="{D88DD2E3-7F22-4ED6-BDE5-8E1CFEEC4D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0487" y="1587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B7A59DBB-B68A-4C14-BF49-89A340038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44624"/>
            <a:ext cx="2120770" cy="620713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68596970-7FA7-44F8-83E6-6A2422CA1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500892"/>
            <a:ext cx="2124075" cy="186848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66F531B3-7D28-4DDA-B4A0-4A74DABE2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378159"/>
            <a:ext cx="2124075" cy="143986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BBE2CF-E0F6-46D8-90E4-0894C9771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" y="692696"/>
            <a:ext cx="2124075" cy="159744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29432DCD-9A1B-4A7B-AF84-30B5C388DF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72" y="701476"/>
            <a:ext cx="2124075" cy="1593056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38A2F2BF-36CB-48AA-A0FC-85FA3ACBE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" y="2331870"/>
            <a:ext cx="2124075" cy="116024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14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9CC8FD85-A6FB-42C9-B9FC-DD57629AD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602" y="1844824"/>
            <a:ext cx="3024336" cy="47621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9C8AB8-4F5D-4CBA-8B68-C8A82F3CD5B6}"/>
              </a:ext>
            </a:extLst>
          </p:cNvPr>
          <p:cNvSpPr txBox="1"/>
          <p:nvPr/>
        </p:nvSpPr>
        <p:spPr>
          <a:xfrm>
            <a:off x="3574076" y="1889189"/>
            <a:ext cx="5042727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u="sng" dirty="0"/>
              <a:t>9.</a:t>
            </a:r>
            <a:r>
              <a:rPr lang="he-IL" b="1" dirty="0"/>
              <a:t> להעלאת הדו"ח שנשמר.</a:t>
            </a:r>
          </a:p>
          <a:p>
            <a:endParaRPr lang="he-IL" b="1" dirty="0"/>
          </a:p>
          <a:p>
            <a:r>
              <a:rPr lang="en-US" b="1" dirty="0"/>
              <a:t>     </a:t>
            </a:r>
            <a:r>
              <a:rPr lang="he-IL" b="1" dirty="0"/>
              <a:t>חזור למסך הכניסה, </a:t>
            </a:r>
          </a:p>
          <a:p>
            <a:endParaRPr lang="he-IL" b="1" dirty="0"/>
          </a:p>
          <a:p>
            <a:r>
              <a:rPr lang="he-IL" b="1" dirty="0"/>
              <a:t>    ובחר '</a:t>
            </a:r>
            <a:r>
              <a:rPr lang="he-IL" b="1" dirty="0">
                <a:solidFill>
                  <a:srgbClr val="270EBE"/>
                </a:solidFill>
              </a:rPr>
              <a:t>קיים</a:t>
            </a:r>
            <a:r>
              <a:rPr lang="he-IL" b="1" dirty="0"/>
              <a:t>'  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B3AB3BBB-5E19-46CA-A1EA-F342935F07D1}"/>
              </a:ext>
            </a:extLst>
          </p:cNvPr>
          <p:cNvSpPr/>
          <p:nvPr/>
        </p:nvSpPr>
        <p:spPr>
          <a:xfrm>
            <a:off x="2318852" y="404954"/>
            <a:ext cx="44133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200" b="1" dirty="0"/>
              <a:t>אופן השימוש באפליקציית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0D86C4B1-08A1-4B87-870F-9231AD6BA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20675"/>
            <a:ext cx="1740547" cy="119979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D3877C61-B2CF-49F2-8A1C-47FF7305D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420" y="942284"/>
            <a:ext cx="2552700" cy="409575"/>
          </a:xfrm>
          <a:prstGeom prst="rect">
            <a:avLst/>
          </a:prstGeom>
        </p:spPr>
      </p:pic>
      <p:sp>
        <p:nvSpPr>
          <p:cNvPr id="2" name="אליפסה 1">
            <a:extLst>
              <a:ext uri="{FF2B5EF4-FFF2-40B4-BE49-F238E27FC236}">
                <a16:creationId xmlns:a16="http://schemas.microsoft.com/office/drawing/2014/main" id="{C8979FB6-5E17-433C-BCFD-B488ABB27B7A}"/>
              </a:ext>
            </a:extLst>
          </p:cNvPr>
          <p:cNvSpPr/>
          <p:nvPr/>
        </p:nvSpPr>
        <p:spPr>
          <a:xfrm>
            <a:off x="3142028" y="5596042"/>
            <a:ext cx="432048" cy="425246"/>
          </a:xfrm>
          <a:prstGeom prst="ellipse">
            <a:avLst/>
          </a:prstGeom>
          <a:noFill/>
          <a:ln w="38100">
            <a:solidFill>
              <a:srgbClr val="270E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AutoShape 6" descr="תוצאת תמונה עבור כתיבה">
            <a:extLst>
              <a:ext uri="{FF2B5EF4-FFF2-40B4-BE49-F238E27FC236}">
                <a16:creationId xmlns:a16="http://schemas.microsoft.com/office/drawing/2014/main" id="{2BC3546B-0E3F-4870-B7D7-A3762C3B08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0487" y="1587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F4257FE5-1B7A-4425-ABEC-F64C929C7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44624"/>
            <a:ext cx="2120770" cy="620713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0DB8A006-923F-496E-AE6F-DDE637114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500892"/>
            <a:ext cx="2124075" cy="186848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7912252F-7408-4186-8199-1AAB2EF13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378159"/>
            <a:ext cx="2124075" cy="143986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72C34DD9-E087-4055-8B84-8C7604695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" y="692696"/>
            <a:ext cx="2124075" cy="159744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7B35401B-EA5D-448D-A7CA-ADF5F42378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72" y="701476"/>
            <a:ext cx="2124075" cy="1593056"/>
          </a:xfrm>
          <a:prstGeom prst="rect">
            <a:avLst/>
          </a:prstGeom>
        </p:spPr>
      </p:pic>
      <p:pic>
        <p:nvPicPr>
          <p:cNvPr id="15" name="Picture 19">
            <a:extLst>
              <a:ext uri="{FF2B5EF4-FFF2-40B4-BE49-F238E27FC236}">
                <a16:creationId xmlns:a16="http://schemas.microsoft.com/office/drawing/2014/main" id="{559CAF12-2BF2-4307-9F91-226AFEF30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" y="2331870"/>
            <a:ext cx="2124075" cy="116024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29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BEE813CA-D935-4ABB-B15C-F1B826433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086" y="1925910"/>
            <a:ext cx="2788010" cy="47434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2A722A-CE8B-49F9-A15A-7B1A5631C2CB}"/>
              </a:ext>
            </a:extLst>
          </p:cNvPr>
          <p:cNvSpPr txBox="1"/>
          <p:nvPr/>
        </p:nvSpPr>
        <p:spPr>
          <a:xfrm>
            <a:off x="3705737" y="1998629"/>
            <a:ext cx="5042727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u="sng" dirty="0"/>
              <a:t>10</a:t>
            </a:r>
            <a:r>
              <a:rPr lang="he-IL" b="1" u="sng" dirty="0"/>
              <a:t>.</a:t>
            </a:r>
            <a:r>
              <a:rPr lang="he-IL" b="1" dirty="0"/>
              <a:t> נפתח אוטומטית סייר הקבצים.</a:t>
            </a:r>
          </a:p>
          <a:p>
            <a:endParaRPr lang="he-IL" b="1" dirty="0"/>
          </a:p>
          <a:p>
            <a:r>
              <a:rPr lang="he-IL" b="1" dirty="0"/>
              <a:t>     בחר את </a:t>
            </a:r>
            <a:r>
              <a:rPr lang="en-US" b="1" dirty="0">
                <a:solidFill>
                  <a:srgbClr val="270EBE"/>
                </a:solidFill>
              </a:rPr>
              <a:t>Drive</a:t>
            </a:r>
            <a:r>
              <a:rPr lang="he-IL" b="1" dirty="0">
                <a:solidFill>
                  <a:srgbClr val="270EBE"/>
                </a:solidFill>
              </a:rPr>
              <a:t> </a:t>
            </a:r>
          </a:p>
          <a:p>
            <a:endParaRPr lang="he-IL" b="1" dirty="0"/>
          </a:p>
          <a:p>
            <a:r>
              <a:rPr lang="he-IL" b="1" dirty="0"/>
              <a:t>     בחר הדו"ח ‘</a:t>
            </a:r>
            <a:r>
              <a:rPr lang="en-US" b="1" dirty="0">
                <a:solidFill>
                  <a:srgbClr val="270EBE"/>
                </a:solidFill>
              </a:rPr>
              <a:t>template.xls</a:t>
            </a:r>
            <a:r>
              <a:rPr lang="he-IL" b="1" dirty="0"/>
              <a:t>'</a:t>
            </a:r>
          </a:p>
          <a:p>
            <a:endParaRPr lang="he-IL" b="1" dirty="0"/>
          </a:p>
          <a:p>
            <a:r>
              <a:rPr lang="en-US" b="1" dirty="0"/>
              <a:t>     </a:t>
            </a:r>
            <a:endParaRPr lang="he-IL" b="1" dirty="0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D0C6AF62-8D89-4D9F-A127-16361AC6788B}"/>
              </a:ext>
            </a:extLst>
          </p:cNvPr>
          <p:cNvSpPr/>
          <p:nvPr/>
        </p:nvSpPr>
        <p:spPr>
          <a:xfrm>
            <a:off x="2318852" y="404954"/>
            <a:ext cx="44133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200" b="1" dirty="0"/>
              <a:t>אופן השימוש באפליקציית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4E6D378C-9213-4E0E-A3F6-13B1FAB17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20675"/>
            <a:ext cx="1740547" cy="119979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CAA12B3A-C405-4610-89B8-FEFC819E2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420" y="942284"/>
            <a:ext cx="2552700" cy="409575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4D0E5BAE-1A83-42CD-A21C-2DDFA9ABC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55" y="2564904"/>
            <a:ext cx="342401" cy="311274"/>
          </a:xfrm>
          <a:prstGeom prst="rect">
            <a:avLst/>
          </a:prstGeom>
        </p:spPr>
      </p:pic>
      <p:sp>
        <p:nvSpPr>
          <p:cNvPr id="10" name="AutoShape 6" descr="תוצאת תמונה עבור כתיבה">
            <a:extLst>
              <a:ext uri="{FF2B5EF4-FFF2-40B4-BE49-F238E27FC236}">
                <a16:creationId xmlns:a16="http://schemas.microsoft.com/office/drawing/2014/main" id="{9653680C-02D9-4C03-9F8C-5379782B47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0487" y="1587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4E54F8E6-9DE6-44B3-9688-7D4101092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44624"/>
            <a:ext cx="2120770" cy="620713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A4A807FA-1607-4B64-BC31-F3F7EB336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500892"/>
            <a:ext cx="2124075" cy="186848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43E805F7-3892-4F24-BEC8-C5ACEAF1A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378159"/>
            <a:ext cx="2124075" cy="143986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B0D69578-B63A-45E6-BE7F-8B8BDC883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" y="692696"/>
            <a:ext cx="2124075" cy="159744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63204ED7-7AB7-4E44-9CAA-E0E31805FA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72" y="701476"/>
            <a:ext cx="2124075" cy="1593056"/>
          </a:xfrm>
          <a:prstGeom prst="rect">
            <a:avLst/>
          </a:prstGeom>
        </p:spPr>
      </p:pic>
      <p:pic>
        <p:nvPicPr>
          <p:cNvPr id="16" name="Picture 19">
            <a:extLst>
              <a:ext uri="{FF2B5EF4-FFF2-40B4-BE49-F238E27FC236}">
                <a16:creationId xmlns:a16="http://schemas.microsoft.com/office/drawing/2014/main" id="{A0A9BE38-EF42-4D11-A9B6-0EAD8F7CA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" y="2331870"/>
            <a:ext cx="2124075" cy="116024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2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44C20C12-D38A-47E8-B125-1A27B2EB7A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82614" y="1255118"/>
            <a:ext cx="6165850" cy="4827587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he-IL" sz="2400" b="1" dirty="0"/>
          </a:p>
          <a:p>
            <a:pPr eaLnBrk="1" hangingPunct="1">
              <a:lnSpc>
                <a:spcPct val="80000"/>
              </a:lnSpc>
            </a:pPr>
            <a:r>
              <a:rPr lang="he-IL" altLang="he-IL" sz="2400" dirty="0"/>
              <a:t>כתובת האתר:</a:t>
            </a:r>
            <a:r>
              <a:rPr lang="en-US" altLang="he-IL" sz="2400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he-IL" sz="2400" dirty="0"/>
              <a:t>   </a:t>
            </a:r>
            <a:r>
              <a:rPr lang="en-US" altLang="he-IL" sz="2400" b="1" dirty="0"/>
              <a:t>http:/www.isomgroup.co.il</a:t>
            </a:r>
          </a:p>
          <a:p>
            <a:pPr eaLnBrk="1" hangingPunct="1">
              <a:lnSpc>
                <a:spcPct val="80000"/>
              </a:lnSpc>
            </a:pPr>
            <a:endParaRPr lang="en-US" altLang="he-IL" sz="2400" b="1" dirty="0"/>
          </a:p>
          <a:p>
            <a:pPr eaLnBrk="1" hangingPunct="1">
              <a:lnSpc>
                <a:spcPct val="80000"/>
              </a:lnSpc>
            </a:pPr>
            <a:r>
              <a:rPr lang="he-IL" altLang="he-IL" sz="2400" dirty="0"/>
              <a:t>כתובות דואר אלקטרוני:</a:t>
            </a:r>
            <a:endParaRPr lang="en-US" altLang="he-IL" sz="2400" dirty="0"/>
          </a:p>
          <a:p>
            <a:pPr eaLnBrk="1" hangingPunct="1">
              <a:lnSpc>
                <a:spcPct val="80000"/>
              </a:lnSpc>
            </a:pPr>
            <a:r>
              <a:rPr lang="en-US" altLang="he-IL" sz="2400" b="1" dirty="0">
                <a:hlinkClick r:id="rId2"/>
              </a:rPr>
              <a:t>isomgroup1963@gmail.com</a:t>
            </a:r>
            <a:endParaRPr lang="en-US" altLang="he-IL" sz="2400" b="1" dirty="0"/>
          </a:p>
          <a:p>
            <a:pPr eaLnBrk="1" hangingPunct="1">
              <a:lnSpc>
                <a:spcPct val="80000"/>
              </a:lnSpc>
            </a:pPr>
            <a:endParaRPr lang="he-IL" altLang="he-IL" sz="2400" b="1" dirty="0"/>
          </a:p>
          <a:p>
            <a:pPr eaLnBrk="1" hangingPunct="1">
              <a:lnSpc>
                <a:spcPct val="80000"/>
              </a:lnSpc>
            </a:pPr>
            <a:r>
              <a:rPr lang="he-IL" altLang="he-IL" sz="2400" dirty="0"/>
              <a:t>טלפונים:</a:t>
            </a:r>
            <a:endParaRPr lang="en-US" altLang="he-IL" sz="2400" dirty="0"/>
          </a:p>
          <a:p>
            <a:pPr eaLnBrk="1" hangingPunct="1">
              <a:lnSpc>
                <a:spcPct val="80000"/>
              </a:lnSpc>
            </a:pPr>
            <a:r>
              <a:rPr lang="en-US" altLang="he-IL" sz="2400" dirty="0"/>
              <a:t>Tel : </a:t>
            </a:r>
            <a:r>
              <a:rPr lang="en-US" altLang="he-IL" sz="2400" b="1" dirty="0"/>
              <a:t>+972-54-5620582</a:t>
            </a:r>
          </a:p>
          <a:p>
            <a:pPr eaLnBrk="1" hangingPunct="1">
              <a:lnSpc>
                <a:spcPct val="80000"/>
              </a:lnSpc>
            </a:pPr>
            <a:r>
              <a:rPr lang="en-US" altLang="he-IL" sz="2400" dirty="0"/>
              <a:t>Fax : </a:t>
            </a:r>
            <a:r>
              <a:rPr lang="en-US" altLang="he-IL" sz="2400" b="1" dirty="0"/>
              <a:t>+972-3-9360549</a:t>
            </a:r>
          </a:p>
          <a:p>
            <a:pPr eaLnBrk="1" hangingPunct="1">
              <a:lnSpc>
                <a:spcPct val="80000"/>
              </a:lnSpc>
            </a:pPr>
            <a:endParaRPr lang="he-IL" altLang="he-IL" sz="2400" dirty="0"/>
          </a:p>
          <a:p>
            <a:pPr eaLnBrk="1" hangingPunct="1">
              <a:lnSpc>
                <a:spcPct val="80000"/>
              </a:lnSpc>
            </a:pPr>
            <a:r>
              <a:rPr lang="he-IL" altLang="he-IL" sz="2400" b="1" u="sng" dirty="0"/>
              <a:t>כל זכויות המצגת שמורות לקב' יישום</a:t>
            </a:r>
            <a:endParaRPr lang="en-US" altLang="he-IL" sz="2400" b="1" u="sng" dirty="0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4A67961A-37A2-42E0-8B56-277D2BF963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08239" y="548680"/>
            <a:ext cx="4157662" cy="506413"/>
          </a:xfrm>
          <a:noFill/>
        </p:spPr>
        <p:txBody>
          <a:bodyPr>
            <a:normAutofit fontScale="90000"/>
          </a:bodyPr>
          <a:lstStyle/>
          <a:p>
            <a:pPr algn="r" eaLnBrk="1" hangingPunct="1"/>
            <a:r>
              <a:rPr lang="he-IL" altLang="he-IL" b="1" u="sng" dirty="0"/>
              <a:t>למידע נוסף:</a:t>
            </a:r>
            <a:endParaRPr lang="en-US" altLang="he-IL" b="1" u="sng" dirty="0"/>
          </a:p>
        </p:txBody>
      </p:sp>
      <p:pic>
        <p:nvPicPr>
          <p:cNvPr id="26628" name="Picture 12">
            <a:extLst>
              <a:ext uri="{FF2B5EF4-FFF2-40B4-BE49-F238E27FC236}">
                <a16:creationId xmlns:a16="http://schemas.microsoft.com/office/drawing/2014/main" id="{4B63312B-FB8D-4584-A588-9D93E0A11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44624"/>
            <a:ext cx="2120770" cy="620713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14">
            <a:extLst>
              <a:ext uri="{FF2B5EF4-FFF2-40B4-BE49-F238E27FC236}">
                <a16:creationId xmlns:a16="http://schemas.microsoft.com/office/drawing/2014/main" id="{EFB8D420-3EC9-4B4E-96A6-CC35E3DE5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500892"/>
            <a:ext cx="2124075" cy="186848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15">
            <a:extLst>
              <a:ext uri="{FF2B5EF4-FFF2-40B4-BE49-F238E27FC236}">
                <a16:creationId xmlns:a16="http://schemas.microsoft.com/office/drawing/2014/main" id="{02953D05-BB86-460D-A1B5-9699C1A1A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378159"/>
            <a:ext cx="2124075" cy="143986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182EEB78-FB0A-4963-AA83-1E13C272B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" y="692696"/>
            <a:ext cx="2124075" cy="159744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EF2B8807-A7B2-4D35-AC5A-9F29C7B936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72" y="701476"/>
            <a:ext cx="2124075" cy="1593056"/>
          </a:xfrm>
          <a:prstGeom prst="rect">
            <a:avLst/>
          </a:prstGeom>
        </p:spPr>
      </p:pic>
      <p:pic>
        <p:nvPicPr>
          <p:cNvPr id="15" name="Picture 19">
            <a:extLst>
              <a:ext uri="{FF2B5EF4-FFF2-40B4-BE49-F238E27FC236}">
                <a16:creationId xmlns:a16="http://schemas.microsoft.com/office/drawing/2014/main" id="{F3FCD973-7197-480B-BCB8-6D83780D0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" y="2331870"/>
            <a:ext cx="2124075" cy="116024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572106-2821-42AA-AC55-2E12C7346A90}"/>
              </a:ext>
            </a:extLst>
          </p:cNvPr>
          <p:cNvSpPr txBox="1"/>
          <p:nvPr/>
        </p:nvSpPr>
        <p:spPr>
          <a:xfrm>
            <a:off x="1378925" y="6381328"/>
            <a:ext cx="708150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b="1" dirty="0"/>
              <a:t>קב' יישום, הזית 18 </a:t>
            </a:r>
            <a:r>
              <a:rPr lang="he-IL" sz="1400" b="1" dirty="0" err="1"/>
              <a:t>אורנית</a:t>
            </a:r>
            <a:r>
              <a:rPr lang="he-IL" sz="1400" b="1" dirty="0"/>
              <a:t>, 0545-620582, </a:t>
            </a:r>
            <a:r>
              <a:rPr lang="en-US" sz="1400" b="1" dirty="0"/>
              <a:t>isomgroup1963@gmail.com</a:t>
            </a:r>
            <a:endParaRPr lang="he-IL" sz="1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תוצאת תמונה עבור קניות עם פלאפון"/>
          <p:cNvSpPr>
            <a:spLocks noChangeAspect="1" noChangeArrowheads="1"/>
          </p:cNvSpPr>
          <p:nvPr/>
        </p:nvSpPr>
        <p:spPr bwMode="auto">
          <a:xfrm>
            <a:off x="-61913" y="-13652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5" name="Rectangle 4"/>
          <p:cNvSpPr/>
          <p:nvPr/>
        </p:nvSpPr>
        <p:spPr>
          <a:xfrm>
            <a:off x="3540062" y="671136"/>
            <a:ext cx="26613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200" b="1" dirty="0"/>
              <a:t>מהי אפליקציית</a:t>
            </a:r>
          </a:p>
        </p:txBody>
      </p:sp>
      <p:sp>
        <p:nvSpPr>
          <p:cNvPr id="2" name="AutoShape 6" descr="תוצאת תמונה עבור כתיבה"/>
          <p:cNvSpPr>
            <a:spLocks noChangeAspect="1" noChangeArrowheads="1"/>
          </p:cNvSpPr>
          <p:nvPr/>
        </p:nvSpPr>
        <p:spPr bwMode="auto">
          <a:xfrm>
            <a:off x="90487" y="1587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73C04824-3C39-47C8-97E7-847FE72B8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175" y="496008"/>
            <a:ext cx="2061195" cy="142082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FAC4E3C2-E681-4E6C-9DDD-461BAF74A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143" y="1255911"/>
            <a:ext cx="2552700" cy="409575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92CA3627-EB92-4CE3-9120-4A74A2609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1916832"/>
            <a:ext cx="3475920" cy="4824536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6EFA1B64-0B05-46E5-968A-90C541935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44624"/>
            <a:ext cx="2120770" cy="620713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552A899A-C802-4F4A-A6BB-58B0DDCC3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500892"/>
            <a:ext cx="2124075" cy="186848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A945ABD8-31D2-439A-BF4C-F3C1D93C8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378159"/>
            <a:ext cx="2124075" cy="143986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14BF4ABD-6DA3-4A1C-B005-1115D6151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" y="692696"/>
            <a:ext cx="2124075" cy="159744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0B9218F0-088C-42AA-8052-97C7C6A500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72" y="701476"/>
            <a:ext cx="2124075" cy="1593056"/>
          </a:xfrm>
          <a:prstGeom prst="rect">
            <a:avLst/>
          </a:prstGeom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57D51C87-6AD8-4D4E-B979-CBFCDF36F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" y="2331870"/>
            <a:ext cx="2124075" cy="116024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80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תוצאת תמונה עבור קניות עם פלאפון"/>
          <p:cNvSpPr>
            <a:spLocks noChangeAspect="1" noChangeArrowheads="1"/>
          </p:cNvSpPr>
          <p:nvPr/>
        </p:nvSpPr>
        <p:spPr bwMode="auto">
          <a:xfrm>
            <a:off x="-61913" y="-13652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9" name="TextBox 8"/>
          <p:cNvSpPr txBox="1"/>
          <p:nvPr/>
        </p:nvSpPr>
        <p:spPr>
          <a:xfrm>
            <a:off x="3779912" y="2599744"/>
            <a:ext cx="4752528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/>
              <a:t>1.  </a:t>
            </a:r>
            <a:r>
              <a:rPr lang="he-IL" b="1" u="sng" dirty="0"/>
              <a:t>אי נוחות:</a:t>
            </a:r>
            <a:r>
              <a:rPr lang="he-IL" b="1" dirty="0"/>
              <a:t> בעיקר בעת כתיבת דו"ח מבדק</a:t>
            </a:r>
          </a:p>
          <a:p>
            <a:r>
              <a:rPr lang="he-IL" b="1" dirty="0"/>
              <a:t>     בהיותך מחוץ למשרד (לא כל אחד יכול </a:t>
            </a:r>
          </a:p>
          <a:p>
            <a:r>
              <a:rPr lang="he-IL" b="1" dirty="0"/>
              <a:t>     לכתוב מהר או לשאת עמו לכל מקום מחשב). </a:t>
            </a:r>
          </a:p>
          <a:p>
            <a:r>
              <a:rPr lang="he-IL" b="1" dirty="0"/>
              <a:t>     </a:t>
            </a:r>
            <a:r>
              <a:rPr lang="he-IL" b="1" dirty="0">
                <a:solidFill>
                  <a:srgbClr val="FF0000"/>
                </a:solidFill>
              </a:rPr>
              <a:t>יותר קל להחזיק סמרטפון ולדבר</a:t>
            </a:r>
          </a:p>
          <a:p>
            <a:endParaRPr lang="he-IL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779912" y="4163888"/>
            <a:ext cx="47525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/>
              <a:t>2.  </a:t>
            </a:r>
            <a:r>
              <a:rPr lang="he-IL" b="1" u="sng" dirty="0"/>
              <a:t>זמן:</a:t>
            </a:r>
            <a:r>
              <a:rPr lang="he-IL" b="1" dirty="0"/>
              <a:t> תיעוד ממצאים בכתב לוקח מזמן המבדק.</a:t>
            </a:r>
          </a:p>
          <a:p>
            <a:r>
              <a:rPr lang="he-IL" b="1" dirty="0">
                <a:solidFill>
                  <a:srgbClr val="FF0000"/>
                </a:solidFill>
              </a:rPr>
              <a:t>     יותר מהר לדבר ולצלם מהסמרפון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35896" y="5378732"/>
            <a:ext cx="489654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/>
              <a:t>3.  </a:t>
            </a:r>
            <a:r>
              <a:rPr lang="he-IL" b="1" u="sng" dirty="0"/>
              <a:t>דיווח:</a:t>
            </a:r>
            <a:r>
              <a:rPr lang="he-IL" b="1" dirty="0"/>
              <a:t> הפקת הדו"ח והמרת טיוטות הכתב לדו"ח</a:t>
            </a:r>
          </a:p>
          <a:p>
            <a:r>
              <a:rPr lang="he-IL" b="1" dirty="0"/>
              <a:t>     ממוחשב לא תמיד ניתנת לביצוע </a:t>
            </a:r>
            <a:r>
              <a:rPr lang="en-US" b="1" dirty="0"/>
              <a:t>On Line</a:t>
            </a:r>
            <a:r>
              <a:rPr lang="he-IL" b="1" dirty="0"/>
              <a:t>. </a:t>
            </a:r>
          </a:p>
          <a:p>
            <a:r>
              <a:rPr lang="he-IL" b="1" dirty="0"/>
              <a:t>     </a:t>
            </a:r>
            <a:r>
              <a:rPr lang="he-IL" b="1" dirty="0">
                <a:solidFill>
                  <a:srgbClr val="FF0000"/>
                </a:solidFill>
              </a:rPr>
              <a:t>אין צורך בזמן משרד נוסף</a:t>
            </a:r>
          </a:p>
        </p:txBody>
      </p:sp>
      <p:sp>
        <p:nvSpPr>
          <p:cNvPr id="2" name="AutoShape 6" descr="תוצאת תמונה עבור כתיבה"/>
          <p:cNvSpPr>
            <a:spLocks noChangeAspect="1" noChangeArrowheads="1"/>
          </p:cNvSpPr>
          <p:nvPr/>
        </p:nvSpPr>
        <p:spPr bwMode="auto">
          <a:xfrm>
            <a:off x="90487" y="1587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5" name="Rectangle 14"/>
          <p:cNvSpPr/>
          <p:nvPr/>
        </p:nvSpPr>
        <p:spPr>
          <a:xfrm>
            <a:off x="2626628" y="404954"/>
            <a:ext cx="41056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200" b="1" dirty="0"/>
              <a:t>מדוע פותחה אפליקציית</a:t>
            </a:r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B24F6B9E-7A8A-4CE3-A207-2B1A5ED41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256" y="320675"/>
            <a:ext cx="1740547" cy="1199795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C2F89FF3-39C2-433B-AB3F-2F3F559A6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452" y="942284"/>
            <a:ext cx="2552700" cy="409575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1EF7EB85-13ED-434D-9FD9-5090E759A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44624"/>
            <a:ext cx="2120770" cy="620713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7CA6600F-3260-4A5E-8632-C95E6FCA2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500892"/>
            <a:ext cx="2124075" cy="186848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E04F2230-F619-4561-A81E-91010A14B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378159"/>
            <a:ext cx="2124075" cy="143986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8B8244EF-FC7B-4DBB-BF2E-0FC5DD314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" y="692696"/>
            <a:ext cx="2124075" cy="159744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8E743734-098A-434A-B192-1DDBD5926B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72" y="701476"/>
            <a:ext cx="2124075" cy="15930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9FADF5E-ED2B-4980-ADA1-86F6A577F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" y="2331870"/>
            <a:ext cx="2124075" cy="116024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EE77415C-8A11-4AC0-8EDD-A44770B03FB5}"/>
              </a:ext>
            </a:extLst>
          </p:cNvPr>
          <p:cNvSpPr/>
          <p:nvPr/>
        </p:nvSpPr>
        <p:spPr>
          <a:xfrm>
            <a:off x="5210417" y="1835532"/>
            <a:ext cx="3015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b="1" dirty="0"/>
              <a:t>כדי לפתור את הקשיים הבאים: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17675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7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תוצאת תמונה עבור קניות עם פלאפון"/>
          <p:cNvSpPr>
            <a:spLocks noChangeAspect="1" noChangeArrowheads="1"/>
          </p:cNvSpPr>
          <p:nvPr/>
        </p:nvSpPr>
        <p:spPr bwMode="auto">
          <a:xfrm>
            <a:off x="-61913" y="-13652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9" name="TextBox 8"/>
          <p:cNvSpPr txBox="1"/>
          <p:nvPr/>
        </p:nvSpPr>
        <p:spPr>
          <a:xfrm>
            <a:off x="3563888" y="2555612"/>
            <a:ext cx="475252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/>
              <a:t>1. מבקרים וסוקרים בארגונים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76870" y="3492113"/>
            <a:ext cx="475252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/>
              <a:t>2. מפקחים ובודקים המסיירים בחוץ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6870" y="4499828"/>
            <a:ext cx="475252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/>
              <a:t>3. מכוני תקינה, חברות ייעוץ</a:t>
            </a: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ECF52692-1AA9-4A2B-B43C-8FDDB335B1D1}"/>
              </a:ext>
            </a:extLst>
          </p:cNvPr>
          <p:cNvSpPr/>
          <p:nvPr/>
        </p:nvSpPr>
        <p:spPr>
          <a:xfrm>
            <a:off x="2798150" y="404954"/>
            <a:ext cx="39340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200" b="1" dirty="0"/>
              <a:t>למי מיועדת אפליקציית</a:t>
            </a: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5E99BD9E-FEFE-415F-8ACA-0F023B6E0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256" y="320675"/>
            <a:ext cx="1740547" cy="1199795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BBC405EB-DD81-410E-816A-8B7745C4F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476" y="942284"/>
            <a:ext cx="2552700" cy="409575"/>
          </a:xfrm>
          <a:prstGeom prst="rect">
            <a:avLst/>
          </a:prstGeom>
        </p:spPr>
      </p:pic>
      <p:sp>
        <p:nvSpPr>
          <p:cNvPr id="16" name="AutoShape 6" descr="תוצאת תמונה עבור כתיבה">
            <a:extLst>
              <a:ext uri="{FF2B5EF4-FFF2-40B4-BE49-F238E27FC236}">
                <a16:creationId xmlns:a16="http://schemas.microsoft.com/office/drawing/2014/main" id="{5AD67EEE-9CE9-4842-B509-ECEC6B15EF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0487" y="1587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0CAF5C3A-B358-4075-8162-CBB484B5A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44624"/>
            <a:ext cx="2120770" cy="620713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F04A48BE-1D45-45BE-BEE0-B80F6DD24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500892"/>
            <a:ext cx="2124075" cy="186848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5">
            <a:extLst>
              <a:ext uri="{FF2B5EF4-FFF2-40B4-BE49-F238E27FC236}">
                <a16:creationId xmlns:a16="http://schemas.microsoft.com/office/drawing/2014/main" id="{3A367085-D3B6-47F5-BBA5-8879A0D52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378159"/>
            <a:ext cx="2124075" cy="143986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>
            <a:extLst>
              <a:ext uri="{FF2B5EF4-FFF2-40B4-BE49-F238E27FC236}">
                <a16:creationId xmlns:a16="http://schemas.microsoft.com/office/drawing/2014/main" id="{A3C0C951-0C87-431B-80C0-5075A0687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" y="692696"/>
            <a:ext cx="2124075" cy="159744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0CA2ACFC-5A2A-43C5-A713-509E1D1C3B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72" y="701476"/>
            <a:ext cx="2124075" cy="1593056"/>
          </a:xfrm>
          <a:prstGeom prst="rect">
            <a:avLst/>
          </a:prstGeom>
        </p:spPr>
      </p:pic>
      <p:pic>
        <p:nvPicPr>
          <p:cNvPr id="22" name="Picture 19">
            <a:extLst>
              <a:ext uri="{FF2B5EF4-FFF2-40B4-BE49-F238E27FC236}">
                <a16:creationId xmlns:a16="http://schemas.microsoft.com/office/drawing/2014/main" id="{F14757AE-0FCE-4B7A-B894-5829F58C0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" y="2331870"/>
            <a:ext cx="2124075" cy="116024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58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7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תוצאת תמונה עבור קניות עם פלאפון"/>
          <p:cNvSpPr>
            <a:spLocks noChangeAspect="1" noChangeArrowheads="1"/>
          </p:cNvSpPr>
          <p:nvPr/>
        </p:nvSpPr>
        <p:spPr bwMode="auto">
          <a:xfrm>
            <a:off x="-61913" y="-13652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9" name="TextBox 8"/>
          <p:cNvSpPr txBox="1"/>
          <p:nvPr/>
        </p:nvSpPr>
        <p:spPr>
          <a:xfrm>
            <a:off x="3777745" y="1998629"/>
            <a:ext cx="504272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u="sng" dirty="0"/>
              <a:t>1.</a:t>
            </a:r>
            <a:r>
              <a:rPr lang="he-IL" b="1" dirty="0"/>
              <a:t> נדרש להתקין את האפליקציה.</a:t>
            </a:r>
          </a:p>
          <a:p>
            <a:endParaRPr lang="he-IL" b="1" dirty="0"/>
          </a:p>
          <a:p>
            <a:r>
              <a:rPr lang="en-US" b="1" dirty="0"/>
              <a:t>     </a:t>
            </a:r>
            <a:r>
              <a:rPr lang="he-IL" b="1" dirty="0"/>
              <a:t>נדרש לקבל הרשאה מקב' יישום.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571DD2-7720-4CF1-8AD2-6E38A6B66007}"/>
              </a:ext>
            </a:extLst>
          </p:cNvPr>
          <p:cNvSpPr/>
          <p:nvPr/>
        </p:nvSpPr>
        <p:spPr>
          <a:xfrm>
            <a:off x="2318852" y="404954"/>
            <a:ext cx="44133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200" b="1" dirty="0"/>
              <a:t>אופן השימוש באפליקציית</a:t>
            </a:r>
          </a:p>
        </p:txBody>
      </p:sp>
      <p:pic>
        <p:nvPicPr>
          <p:cNvPr id="18" name="תמונה 17">
            <a:extLst>
              <a:ext uri="{FF2B5EF4-FFF2-40B4-BE49-F238E27FC236}">
                <a16:creationId xmlns:a16="http://schemas.microsoft.com/office/drawing/2014/main" id="{DDAEADFB-3133-49F9-9A57-DA394DA3A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256" y="320675"/>
            <a:ext cx="1740547" cy="1199795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F3B4A4D7-5011-49B0-8CEE-9BE70747F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420" y="942284"/>
            <a:ext cx="2552700" cy="409575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B8C12480-16ED-43CD-A753-8CDA5ACF7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1831729"/>
            <a:ext cx="2736304" cy="4664030"/>
          </a:xfrm>
          <a:prstGeom prst="rect">
            <a:avLst/>
          </a:prstGeom>
        </p:spPr>
      </p:pic>
      <p:sp>
        <p:nvSpPr>
          <p:cNvPr id="10" name="AutoShape 6" descr="תוצאת תמונה עבור כתיבה">
            <a:extLst>
              <a:ext uri="{FF2B5EF4-FFF2-40B4-BE49-F238E27FC236}">
                <a16:creationId xmlns:a16="http://schemas.microsoft.com/office/drawing/2014/main" id="{36B5E2A4-F6E8-4C09-B386-81EB79F21B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0487" y="1587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D55AA2EF-85D9-4128-A8C1-0BE39247C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44624"/>
            <a:ext cx="2120770" cy="620713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753768CB-14C1-4913-91C8-D8E97BEA1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500892"/>
            <a:ext cx="2124075" cy="186848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6DEBDE49-A61F-4A9F-876B-70C00120B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378159"/>
            <a:ext cx="2124075" cy="143986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06047BF3-D71D-4C6A-A05D-A71258A79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" y="692696"/>
            <a:ext cx="2124075" cy="159744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FF288603-199E-463C-9602-5529A4482E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72" y="701476"/>
            <a:ext cx="2124075" cy="1593056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8C1E64C6-34CB-4D47-8A39-EE5EE658E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" y="2331870"/>
            <a:ext cx="2124075" cy="116024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99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9CC8FD85-A6FB-42C9-B9FC-DD57629AD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1889189"/>
            <a:ext cx="3024336" cy="47621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9C8AB8-4F5D-4CBA-8B68-C8A82F3CD5B6}"/>
              </a:ext>
            </a:extLst>
          </p:cNvPr>
          <p:cNvSpPr txBox="1"/>
          <p:nvPr/>
        </p:nvSpPr>
        <p:spPr>
          <a:xfrm>
            <a:off x="3633729" y="1998629"/>
            <a:ext cx="5042727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u="sng" dirty="0"/>
              <a:t>2.</a:t>
            </a:r>
            <a:r>
              <a:rPr lang="he-IL" b="1" dirty="0"/>
              <a:t> ניכנס לאפליקציה, </a:t>
            </a:r>
          </a:p>
          <a:p>
            <a:endParaRPr lang="he-IL" b="1" dirty="0"/>
          </a:p>
          <a:p>
            <a:r>
              <a:rPr lang="he-IL" b="1" dirty="0"/>
              <a:t>    נבחר דו"ח מבדק אקסל.</a:t>
            </a:r>
          </a:p>
          <a:p>
            <a:endParaRPr lang="he-IL" b="1" dirty="0"/>
          </a:p>
          <a:p>
            <a:r>
              <a:rPr lang="en-US" b="1" dirty="0"/>
              <a:t>     </a:t>
            </a:r>
            <a:r>
              <a:rPr lang="he-IL" b="1" dirty="0"/>
              <a:t>לצורך הדוגמא, נבחר '</a:t>
            </a:r>
            <a:r>
              <a:rPr lang="he-IL" b="1" dirty="0">
                <a:solidFill>
                  <a:srgbClr val="270EBE"/>
                </a:solidFill>
              </a:rPr>
              <a:t>חדש</a:t>
            </a:r>
            <a:r>
              <a:rPr lang="he-IL" b="1" dirty="0"/>
              <a:t>'  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B3AB3BBB-5E19-46CA-A1EA-F342935F07D1}"/>
              </a:ext>
            </a:extLst>
          </p:cNvPr>
          <p:cNvSpPr/>
          <p:nvPr/>
        </p:nvSpPr>
        <p:spPr>
          <a:xfrm>
            <a:off x="2318852" y="404954"/>
            <a:ext cx="44133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200" b="1" dirty="0"/>
              <a:t>אופן השימוש באפליקציית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0D86C4B1-08A1-4B87-870F-9231AD6BA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20675"/>
            <a:ext cx="1740547" cy="119979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D3877C61-B2CF-49F2-8A1C-47FF7305D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420" y="942284"/>
            <a:ext cx="2552700" cy="409575"/>
          </a:xfrm>
          <a:prstGeom prst="rect">
            <a:avLst/>
          </a:prstGeom>
        </p:spPr>
      </p:pic>
      <p:sp>
        <p:nvSpPr>
          <p:cNvPr id="2" name="אליפסה 1">
            <a:extLst>
              <a:ext uri="{FF2B5EF4-FFF2-40B4-BE49-F238E27FC236}">
                <a16:creationId xmlns:a16="http://schemas.microsoft.com/office/drawing/2014/main" id="{C8979FB6-5E17-433C-BCFD-B488ABB27B7A}"/>
              </a:ext>
            </a:extLst>
          </p:cNvPr>
          <p:cNvSpPr/>
          <p:nvPr/>
        </p:nvSpPr>
        <p:spPr>
          <a:xfrm>
            <a:off x="3563888" y="5517232"/>
            <a:ext cx="648072" cy="648072"/>
          </a:xfrm>
          <a:prstGeom prst="ellipse">
            <a:avLst/>
          </a:prstGeom>
          <a:noFill/>
          <a:ln w="38100">
            <a:solidFill>
              <a:srgbClr val="270E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AutoShape 6" descr="תוצאת תמונה עבור כתיבה">
            <a:extLst>
              <a:ext uri="{FF2B5EF4-FFF2-40B4-BE49-F238E27FC236}">
                <a16:creationId xmlns:a16="http://schemas.microsoft.com/office/drawing/2014/main" id="{AB41CA24-F568-401D-A626-E21FE2B4C8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0487" y="1587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D00CC6AC-7B0E-4D5D-9543-EFF3BDAD2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44624"/>
            <a:ext cx="2120770" cy="620713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2F65258A-483E-4817-838D-74B425754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500892"/>
            <a:ext cx="2124075" cy="186848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2135B195-6FC6-42DF-90D6-2EF3222EB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378159"/>
            <a:ext cx="2124075" cy="143986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78B603BF-C64C-4246-B90C-99AD67FA3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" y="692696"/>
            <a:ext cx="2124075" cy="159744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A874A80D-5780-42C5-9EB7-CBF7298853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72" y="701476"/>
            <a:ext cx="2124075" cy="1593056"/>
          </a:xfrm>
          <a:prstGeom prst="rect">
            <a:avLst/>
          </a:prstGeom>
        </p:spPr>
      </p:pic>
      <p:pic>
        <p:nvPicPr>
          <p:cNvPr id="15" name="Picture 19">
            <a:extLst>
              <a:ext uri="{FF2B5EF4-FFF2-40B4-BE49-F238E27FC236}">
                <a16:creationId xmlns:a16="http://schemas.microsoft.com/office/drawing/2014/main" id="{3D89D6DD-5ED3-4E3B-8EEA-7C9DCAF6A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" y="2331870"/>
            <a:ext cx="2124075" cy="116024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41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A3605EC6-DF14-43B2-859A-2BFAB972F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916832"/>
            <a:ext cx="3024336" cy="47434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7E7B6A-147A-4D8A-8F54-6ED7858FEB87}"/>
              </a:ext>
            </a:extLst>
          </p:cNvPr>
          <p:cNvSpPr txBox="1"/>
          <p:nvPr/>
        </p:nvSpPr>
        <p:spPr>
          <a:xfrm>
            <a:off x="3705737" y="1998629"/>
            <a:ext cx="5042727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u="sng" dirty="0"/>
              <a:t>3</a:t>
            </a:r>
            <a:r>
              <a:rPr lang="he-IL" b="1" u="sng" dirty="0"/>
              <a:t>.</a:t>
            </a:r>
            <a:r>
              <a:rPr lang="he-IL" b="1" dirty="0"/>
              <a:t> ניכנס לדו"ח המוצג</a:t>
            </a:r>
          </a:p>
          <a:p>
            <a:endParaRPr lang="he-IL" b="1" dirty="0"/>
          </a:p>
          <a:p>
            <a:r>
              <a:rPr lang="he-IL" b="1" dirty="0"/>
              <a:t>    נבחר תא כלשהו על גבי הדו"ח.</a:t>
            </a:r>
          </a:p>
          <a:p>
            <a:endParaRPr lang="he-IL" b="1" dirty="0"/>
          </a:p>
          <a:p>
            <a:r>
              <a:rPr lang="en-US" b="1" dirty="0"/>
              <a:t>     </a:t>
            </a:r>
            <a:r>
              <a:rPr lang="he-IL" b="1" dirty="0"/>
              <a:t>לדוגמא, נבחר בתא '</a:t>
            </a:r>
            <a:r>
              <a:rPr lang="he-IL" b="1" dirty="0">
                <a:solidFill>
                  <a:srgbClr val="270EBE"/>
                </a:solidFill>
              </a:rPr>
              <a:t>דרישה1</a:t>
            </a:r>
            <a:r>
              <a:rPr lang="he-IL" b="1" dirty="0"/>
              <a:t>', </a:t>
            </a:r>
          </a:p>
          <a:p>
            <a:endParaRPr lang="he-IL" b="1" dirty="0"/>
          </a:p>
          <a:p>
            <a:r>
              <a:rPr lang="he-IL" b="1" dirty="0"/>
              <a:t>    ונקיש עליו באצבע  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1FFCC0AF-3F86-4725-87E9-2AF79A18EE97}"/>
              </a:ext>
            </a:extLst>
          </p:cNvPr>
          <p:cNvSpPr/>
          <p:nvPr/>
        </p:nvSpPr>
        <p:spPr>
          <a:xfrm>
            <a:off x="2318852" y="404954"/>
            <a:ext cx="44133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200" b="1" dirty="0"/>
              <a:t>אופן השימוש באפליקציית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B0487B72-C397-47B4-91DC-1FEE8D3BC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20675"/>
            <a:ext cx="1740547" cy="119979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F12984A9-9BAD-4215-80A4-FB5986892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420" y="942284"/>
            <a:ext cx="2552700" cy="409575"/>
          </a:xfrm>
          <a:prstGeom prst="rect">
            <a:avLst/>
          </a:prstGeom>
        </p:spPr>
      </p:pic>
      <p:sp>
        <p:nvSpPr>
          <p:cNvPr id="8" name="אליפסה 7">
            <a:extLst>
              <a:ext uri="{FF2B5EF4-FFF2-40B4-BE49-F238E27FC236}">
                <a16:creationId xmlns:a16="http://schemas.microsoft.com/office/drawing/2014/main" id="{CF075BBE-05A6-4E0D-B49B-4C6D489CA1A2}"/>
              </a:ext>
            </a:extLst>
          </p:cNvPr>
          <p:cNvSpPr/>
          <p:nvPr/>
        </p:nvSpPr>
        <p:spPr>
          <a:xfrm>
            <a:off x="2987824" y="4797152"/>
            <a:ext cx="1512168" cy="288032"/>
          </a:xfrm>
          <a:prstGeom prst="ellipse">
            <a:avLst/>
          </a:prstGeom>
          <a:noFill/>
          <a:ln w="38100">
            <a:solidFill>
              <a:srgbClr val="270E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AutoShape 6" descr="תוצאת תמונה עבור כתיבה">
            <a:extLst>
              <a:ext uri="{FF2B5EF4-FFF2-40B4-BE49-F238E27FC236}">
                <a16:creationId xmlns:a16="http://schemas.microsoft.com/office/drawing/2014/main" id="{D9B2C396-03AB-4828-A268-2CEB7BE1F6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0487" y="1587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30C9A23B-27C9-4769-A65C-7233770AB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44624"/>
            <a:ext cx="2120770" cy="620713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5579535A-8CE3-44D2-A49E-661B8E2DC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500892"/>
            <a:ext cx="2124075" cy="186848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7016F4BF-72C4-43FD-980E-962FE781D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378159"/>
            <a:ext cx="2124075" cy="143986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00AD1DDE-BDD0-45AE-99E6-5838F2202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" y="692696"/>
            <a:ext cx="2124075" cy="159744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5EC64E53-9700-40C0-80E9-409A2CC5BB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72" y="701476"/>
            <a:ext cx="2124075" cy="1593056"/>
          </a:xfrm>
          <a:prstGeom prst="rect">
            <a:avLst/>
          </a:prstGeom>
        </p:spPr>
      </p:pic>
      <p:pic>
        <p:nvPicPr>
          <p:cNvPr id="16" name="Picture 19">
            <a:extLst>
              <a:ext uri="{FF2B5EF4-FFF2-40B4-BE49-F238E27FC236}">
                <a16:creationId xmlns:a16="http://schemas.microsoft.com/office/drawing/2014/main" id="{CE3DF3B8-303B-4203-B1D6-07BDFC165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" y="2331870"/>
            <a:ext cx="2124075" cy="116024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81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4BCAF353-BF93-4CDE-B03A-06ED26188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235" y="1925910"/>
            <a:ext cx="2994861" cy="4743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0D203E-5BCB-46E3-8B33-E1FA57405E5C}"/>
              </a:ext>
            </a:extLst>
          </p:cNvPr>
          <p:cNvSpPr txBox="1"/>
          <p:nvPr/>
        </p:nvSpPr>
        <p:spPr>
          <a:xfrm>
            <a:off x="3633729" y="1998629"/>
            <a:ext cx="5042727" cy="2585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u="sng" dirty="0"/>
              <a:t>4</a:t>
            </a:r>
            <a:r>
              <a:rPr lang="he-IL" b="1" u="sng" dirty="0"/>
              <a:t>.</a:t>
            </a:r>
            <a:r>
              <a:rPr lang="he-IL" b="1" dirty="0"/>
              <a:t> נפתח אוטומטית מסך החלטה.</a:t>
            </a:r>
          </a:p>
          <a:p>
            <a:endParaRPr lang="he-IL" b="1" dirty="0"/>
          </a:p>
          <a:p>
            <a:r>
              <a:rPr lang="he-IL" b="1" dirty="0"/>
              <a:t>    כעת עליך לבחור </a:t>
            </a:r>
          </a:p>
          <a:p>
            <a:endParaRPr lang="he-IL" b="1" dirty="0"/>
          </a:p>
          <a:p>
            <a:r>
              <a:rPr lang="he-IL" b="1" dirty="0"/>
              <a:t>    אם להחליף טקסט קיים בתא,</a:t>
            </a:r>
          </a:p>
          <a:p>
            <a:endParaRPr lang="he-IL" b="1" dirty="0"/>
          </a:p>
          <a:p>
            <a:r>
              <a:rPr lang="he-IL" b="1" dirty="0"/>
              <a:t>    או להוסיף טקסט לתא ריק.</a:t>
            </a:r>
          </a:p>
          <a:p>
            <a:endParaRPr lang="he-IL" b="1" dirty="0"/>
          </a:p>
          <a:p>
            <a:r>
              <a:rPr lang="en-US" b="1" dirty="0"/>
              <a:t>     </a:t>
            </a:r>
            <a:r>
              <a:rPr lang="he-IL" b="1" dirty="0"/>
              <a:t>לדוגמא, נבחר ב '</a:t>
            </a:r>
            <a:r>
              <a:rPr lang="he-IL" b="1" dirty="0">
                <a:solidFill>
                  <a:srgbClr val="270EBE"/>
                </a:solidFill>
              </a:rPr>
              <a:t>הוסף</a:t>
            </a:r>
            <a:r>
              <a:rPr lang="he-IL" b="1" dirty="0"/>
              <a:t>'. 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E7EB44FA-1523-4F20-8AC2-47AAC5FDB118}"/>
              </a:ext>
            </a:extLst>
          </p:cNvPr>
          <p:cNvSpPr/>
          <p:nvPr/>
        </p:nvSpPr>
        <p:spPr>
          <a:xfrm>
            <a:off x="2318852" y="404954"/>
            <a:ext cx="44133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200" b="1" dirty="0"/>
              <a:t>אופן השימוש באפליקציית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BD8B7425-BB61-4756-80F7-4DF92AC2F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20675"/>
            <a:ext cx="1740547" cy="119979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0A5676C-F7AE-4022-923D-EDDE862CC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420" y="942284"/>
            <a:ext cx="2552700" cy="409575"/>
          </a:xfrm>
          <a:prstGeom prst="rect">
            <a:avLst/>
          </a:prstGeom>
        </p:spPr>
      </p:pic>
      <p:sp>
        <p:nvSpPr>
          <p:cNvPr id="8" name="אליפסה 7">
            <a:extLst>
              <a:ext uri="{FF2B5EF4-FFF2-40B4-BE49-F238E27FC236}">
                <a16:creationId xmlns:a16="http://schemas.microsoft.com/office/drawing/2014/main" id="{9334BB05-3B3F-42AA-B7A0-58A161D7FB3C}"/>
              </a:ext>
            </a:extLst>
          </p:cNvPr>
          <p:cNvSpPr/>
          <p:nvPr/>
        </p:nvSpPr>
        <p:spPr>
          <a:xfrm>
            <a:off x="2930554" y="4081611"/>
            <a:ext cx="1008111" cy="432048"/>
          </a:xfrm>
          <a:prstGeom prst="ellipse">
            <a:avLst/>
          </a:prstGeom>
          <a:noFill/>
          <a:ln w="38100">
            <a:solidFill>
              <a:srgbClr val="270E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AutoShape 6" descr="תוצאת תמונה עבור כתיבה">
            <a:extLst>
              <a:ext uri="{FF2B5EF4-FFF2-40B4-BE49-F238E27FC236}">
                <a16:creationId xmlns:a16="http://schemas.microsoft.com/office/drawing/2014/main" id="{D626923B-7851-49F4-AED7-63D9AD63CE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0487" y="1587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31461E73-62EF-4530-AF1C-0E55ED162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44624"/>
            <a:ext cx="2120770" cy="620713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51EF481F-E2CB-422A-A0A9-1A5993567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500892"/>
            <a:ext cx="2124075" cy="186848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07DF3484-A071-4F3E-AB94-43A721449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378159"/>
            <a:ext cx="2124075" cy="143986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DF0BE8E6-F2E9-4179-879C-FCE8873CB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" y="692696"/>
            <a:ext cx="2124075" cy="159744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8DAEE8BB-7EC1-4A8A-B961-918C73CEBB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72" y="701476"/>
            <a:ext cx="2124075" cy="1593056"/>
          </a:xfrm>
          <a:prstGeom prst="rect">
            <a:avLst/>
          </a:prstGeom>
        </p:spPr>
      </p:pic>
      <p:pic>
        <p:nvPicPr>
          <p:cNvPr id="16" name="Picture 19">
            <a:extLst>
              <a:ext uri="{FF2B5EF4-FFF2-40B4-BE49-F238E27FC236}">
                <a16:creationId xmlns:a16="http://schemas.microsoft.com/office/drawing/2014/main" id="{92386F7F-4E46-46D2-A15D-E8A006F84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" y="2331870"/>
            <a:ext cx="2124075" cy="116024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4492EC33-C3CD-4D36-AFA1-9A40A6999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360" y="1889189"/>
            <a:ext cx="2992760" cy="47434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F0F1AC-3604-4DC5-A6D5-609461CE4213}"/>
              </a:ext>
            </a:extLst>
          </p:cNvPr>
          <p:cNvSpPr txBox="1"/>
          <p:nvPr/>
        </p:nvSpPr>
        <p:spPr>
          <a:xfrm>
            <a:off x="3633729" y="1998629"/>
            <a:ext cx="5042727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u="sng" dirty="0"/>
              <a:t>5</a:t>
            </a:r>
            <a:r>
              <a:rPr lang="he-IL" b="1" u="sng" dirty="0"/>
              <a:t>.</a:t>
            </a:r>
            <a:r>
              <a:rPr lang="he-IL" b="1" dirty="0"/>
              <a:t> נפתחת אוטומטית ההתראה,</a:t>
            </a:r>
          </a:p>
          <a:p>
            <a:endParaRPr lang="he-IL" b="1" dirty="0"/>
          </a:p>
          <a:p>
            <a:r>
              <a:rPr lang="he-IL" b="1" dirty="0"/>
              <a:t>    '</a:t>
            </a:r>
            <a:r>
              <a:rPr lang="he-IL" b="1" dirty="0">
                <a:solidFill>
                  <a:srgbClr val="270EBE"/>
                </a:solidFill>
              </a:rPr>
              <a:t>דבר לאחר הצפצוף</a:t>
            </a:r>
            <a:r>
              <a:rPr lang="he-IL" b="1" dirty="0"/>
              <a:t>'</a:t>
            </a:r>
          </a:p>
          <a:p>
            <a:endParaRPr lang="he-IL" b="1" dirty="0"/>
          </a:p>
          <a:p>
            <a:r>
              <a:rPr lang="he-IL" b="1" dirty="0"/>
              <a:t>    המערכת ממתינה להקלטתך</a:t>
            </a:r>
          </a:p>
          <a:p>
            <a:endParaRPr lang="he-IL" b="1" dirty="0"/>
          </a:p>
          <a:p>
            <a:r>
              <a:rPr lang="en-US" b="1" dirty="0"/>
              <a:t>     </a:t>
            </a:r>
            <a:endParaRPr lang="he-IL" b="1" dirty="0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CBDCDFBE-AB74-4F52-BFCE-2220A0C8EE99}"/>
              </a:ext>
            </a:extLst>
          </p:cNvPr>
          <p:cNvSpPr/>
          <p:nvPr/>
        </p:nvSpPr>
        <p:spPr>
          <a:xfrm>
            <a:off x="2318852" y="404954"/>
            <a:ext cx="44133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200" b="1" dirty="0"/>
              <a:t>אופן השימוש באפליקציית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9382D19F-EE45-48B4-84F3-2B27848DA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20675"/>
            <a:ext cx="1740547" cy="119979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6F3549F-91B9-41F9-929D-40571837F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420" y="942284"/>
            <a:ext cx="2552700" cy="409575"/>
          </a:xfrm>
          <a:prstGeom prst="rect">
            <a:avLst/>
          </a:prstGeom>
        </p:spPr>
      </p:pic>
      <p:sp>
        <p:nvSpPr>
          <p:cNvPr id="8" name="אליפסה 7">
            <a:extLst>
              <a:ext uri="{FF2B5EF4-FFF2-40B4-BE49-F238E27FC236}">
                <a16:creationId xmlns:a16="http://schemas.microsoft.com/office/drawing/2014/main" id="{B80EBFC2-31A1-49DA-A4E1-428B68330D4A}"/>
              </a:ext>
            </a:extLst>
          </p:cNvPr>
          <p:cNvSpPr/>
          <p:nvPr/>
        </p:nvSpPr>
        <p:spPr>
          <a:xfrm>
            <a:off x="3035352" y="3977421"/>
            <a:ext cx="1928263" cy="427509"/>
          </a:xfrm>
          <a:prstGeom prst="ellipse">
            <a:avLst/>
          </a:prstGeom>
          <a:noFill/>
          <a:ln w="38100">
            <a:solidFill>
              <a:srgbClr val="270E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AutoShape 6" descr="תוצאת תמונה עבור כתיבה">
            <a:extLst>
              <a:ext uri="{FF2B5EF4-FFF2-40B4-BE49-F238E27FC236}">
                <a16:creationId xmlns:a16="http://schemas.microsoft.com/office/drawing/2014/main" id="{0D68C26B-FE62-416C-9D55-288ECC7878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0487" y="1587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0E955F9E-B220-4FC6-98A0-E4D307236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44624"/>
            <a:ext cx="2120770" cy="620713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97238A88-56D0-429F-A58C-31CA00A03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500892"/>
            <a:ext cx="2124075" cy="186848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EBEF9CB6-4845-4C3A-8CB3-BC0AC4333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378159"/>
            <a:ext cx="2124075" cy="143986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D622E2A2-0486-4762-AFD1-AC8BE625C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" y="692696"/>
            <a:ext cx="2124075" cy="159744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B916236C-F3B3-424D-96B9-DD66EA8AA2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72" y="701476"/>
            <a:ext cx="2124075" cy="1593056"/>
          </a:xfrm>
          <a:prstGeom prst="rect">
            <a:avLst/>
          </a:prstGeom>
        </p:spPr>
      </p:pic>
      <p:pic>
        <p:nvPicPr>
          <p:cNvPr id="16" name="Picture 19">
            <a:extLst>
              <a:ext uri="{FF2B5EF4-FFF2-40B4-BE49-F238E27FC236}">
                <a16:creationId xmlns:a16="http://schemas.microsoft.com/office/drawing/2014/main" id="{DB5FB8CB-AE4C-4DA7-B235-CCC58A348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" y="2331870"/>
            <a:ext cx="2124075" cy="116024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42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3614</TotalTime>
  <Words>439</Words>
  <Application>Microsoft Office PowerPoint</Application>
  <PresentationFormat>‫הצגה על המסך (4:3)</PresentationFormat>
  <Paragraphs>122</Paragraphs>
  <Slides>15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למידע נוסף: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sharon shapira</cp:lastModifiedBy>
  <cp:revision>138</cp:revision>
  <dcterms:created xsi:type="dcterms:W3CDTF">2015-10-17T07:23:42Z</dcterms:created>
  <dcterms:modified xsi:type="dcterms:W3CDTF">2018-09-14T20:52:54Z</dcterms:modified>
</cp:coreProperties>
</file>